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7" r:id="rId2"/>
    <p:sldId id="295" r:id="rId3"/>
    <p:sldId id="321" r:id="rId4"/>
    <p:sldId id="320" r:id="rId5"/>
    <p:sldId id="313" r:id="rId6"/>
    <p:sldId id="303" r:id="rId7"/>
    <p:sldId id="322" r:id="rId8"/>
    <p:sldId id="323" r:id="rId9"/>
    <p:sldId id="324" r:id="rId10"/>
    <p:sldId id="28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1EC729-8C0E-4794-80ED-3CE86C5463EB}" type="datetimeFigureOut">
              <a:rPr lang="en-US" smtClean="0"/>
              <a:pPr/>
              <a:t>2/5/2023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03AAE6-CC7D-4CB7-A15C-0DB0E230541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C14F7D7-82D8-4CF5-BF8F-129EEB082A4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480C4ADC-EFFD-4236-9EF6-75F7847C1A36}" type="datetimeFigureOut">
              <a:rPr lang="en-US" smtClean="0"/>
              <a:pPr/>
              <a:t>2/5/2023</a:t>
            </a:fld>
            <a:endParaRPr lang="en-US"/>
          </a:p>
        </p:txBody>
      </p:sp>
      <p:sp>
        <p:nvSpPr>
          <p:cNvPr id="16" name="Slide Number Placeholder 15"/>
          <p:cNvSpPr>
            <a:spLocks noGrp="1"/>
          </p:cNvSpPr>
          <p:nvPr>
            <p:ph type="sldNum" sz="quarter" idx="11"/>
          </p:nvPr>
        </p:nvSpPr>
        <p:spPr/>
        <p:txBody>
          <a:bodyPr/>
          <a:lstStyle/>
          <a:p>
            <a:fld id="{2BA76E1D-847B-437A-98A7-08F6B7557078}"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0C4ADC-EFFD-4236-9EF6-75F7847C1A36}" type="datetimeFigureOut">
              <a:rPr lang="en-US" smtClean="0"/>
              <a:pPr/>
              <a:t>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76E1D-847B-437A-98A7-08F6B755707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0C4ADC-EFFD-4236-9EF6-75F7847C1A36}" type="datetimeFigureOut">
              <a:rPr lang="en-US" smtClean="0"/>
              <a:pPr/>
              <a:t>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76E1D-847B-437A-98A7-08F6B755707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480C4ADC-EFFD-4236-9EF6-75F7847C1A36}" type="datetimeFigureOut">
              <a:rPr lang="en-US" smtClean="0"/>
              <a:pPr/>
              <a:t>2/5/2023</a:t>
            </a:fld>
            <a:endParaRPr lang="en-US"/>
          </a:p>
        </p:txBody>
      </p:sp>
      <p:sp>
        <p:nvSpPr>
          <p:cNvPr id="15" name="Slide Number Placeholder 14"/>
          <p:cNvSpPr>
            <a:spLocks noGrp="1"/>
          </p:cNvSpPr>
          <p:nvPr>
            <p:ph type="sldNum" sz="quarter" idx="15"/>
          </p:nvPr>
        </p:nvSpPr>
        <p:spPr/>
        <p:txBody>
          <a:bodyPr/>
          <a:lstStyle>
            <a:lvl1pPr algn="ctr">
              <a:defRPr/>
            </a:lvl1pPr>
          </a:lstStyle>
          <a:p>
            <a:fld id="{2BA76E1D-847B-437A-98A7-08F6B7557078}"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80C4ADC-EFFD-4236-9EF6-75F7847C1A36}" type="datetimeFigureOut">
              <a:rPr lang="en-US" smtClean="0"/>
              <a:pPr/>
              <a:t>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76E1D-847B-437A-98A7-08F6B7557078}"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80C4ADC-EFFD-4236-9EF6-75F7847C1A36}" type="datetimeFigureOut">
              <a:rPr lang="en-US" smtClean="0"/>
              <a:pPr/>
              <a:t>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76E1D-847B-437A-98A7-08F6B7557078}"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2BA76E1D-847B-437A-98A7-08F6B7557078}"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480C4ADC-EFFD-4236-9EF6-75F7847C1A36}" type="datetimeFigureOut">
              <a:rPr lang="en-US" smtClean="0"/>
              <a:pPr/>
              <a:t>2/5/2023</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0C4ADC-EFFD-4236-9EF6-75F7847C1A36}" type="datetimeFigureOut">
              <a:rPr lang="en-US" smtClean="0"/>
              <a:pPr/>
              <a:t>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A76E1D-847B-437A-98A7-08F6B7557078}"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0C4ADC-EFFD-4236-9EF6-75F7847C1A36}" type="datetimeFigureOut">
              <a:rPr lang="en-US" smtClean="0"/>
              <a:pPr/>
              <a:t>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A76E1D-847B-437A-98A7-08F6B755707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480C4ADC-EFFD-4236-9EF6-75F7847C1A36}" type="datetimeFigureOut">
              <a:rPr lang="en-US" smtClean="0"/>
              <a:pPr/>
              <a:t>2/5/2023</a:t>
            </a:fld>
            <a:endParaRPr lang="en-US"/>
          </a:p>
        </p:txBody>
      </p:sp>
      <p:sp>
        <p:nvSpPr>
          <p:cNvPr id="9" name="Slide Number Placeholder 8"/>
          <p:cNvSpPr>
            <a:spLocks noGrp="1"/>
          </p:cNvSpPr>
          <p:nvPr>
            <p:ph type="sldNum" sz="quarter" idx="15"/>
          </p:nvPr>
        </p:nvSpPr>
        <p:spPr/>
        <p:txBody>
          <a:bodyPr/>
          <a:lstStyle/>
          <a:p>
            <a:fld id="{2BA76E1D-847B-437A-98A7-08F6B7557078}"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480C4ADC-EFFD-4236-9EF6-75F7847C1A36}" type="datetimeFigureOut">
              <a:rPr lang="en-US" smtClean="0"/>
              <a:pPr/>
              <a:t>2/5/2023</a:t>
            </a:fld>
            <a:endParaRPr lang="en-US"/>
          </a:p>
        </p:txBody>
      </p:sp>
      <p:sp>
        <p:nvSpPr>
          <p:cNvPr id="9" name="Slide Number Placeholder 8"/>
          <p:cNvSpPr>
            <a:spLocks noGrp="1"/>
          </p:cNvSpPr>
          <p:nvPr>
            <p:ph type="sldNum" sz="quarter" idx="11"/>
          </p:nvPr>
        </p:nvSpPr>
        <p:spPr/>
        <p:txBody>
          <a:bodyPr/>
          <a:lstStyle/>
          <a:p>
            <a:fld id="{2BA76E1D-847B-437A-98A7-08F6B7557078}"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80C4ADC-EFFD-4236-9EF6-75F7847C1A36}" type="datetimeFigureOut">
              <a:rPr lang="en-US" smtClean="0"/>
              <a:pPr/>
              <a:t>2/5/2023</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BA76E1D-847B-437A-98A7-08F6B7557078}"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AutoShape 2" descr="Related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7588" name="AutoShape 4" descr="Related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 name="Picture 3" descr="focus.jpg"/>
          <p:cNvPicPr>
            <a:picLocks noChangeAspect="1"/>
          </p:cNvPicPr>
          <p:nvPr/>
        </p:nvPicPr>
        <p:blipFill>
          <a:blip r:embed="rId3" cstate="print"/>
          <a:stretch>
            <a:fillRect/>
          </a:stretch>
        </p:blipFill>
        <p:spPr>
          <a:xfrm>
            <a:off x="0" y="0"/>
            <a:ext cx="9144000" cy="6858000"/>
          </a:xfrm>
          <a:prstGeom prst="rect">
            <a:avLst/>
          </a:prstGeom>
        </p:spPr>
      </p:pic>
      <p:sp>
        <p:nvSpPr>
          <p:cNvPr id="5" name="TextBox 4"/>
          <p:cNvSpPr txBox="1"/>
          <p:nvPr/>
        </p:nvSpPr>
        <p:spPr>
          <a:xfrm>
            <a:off x="914400" y="228600"/>
            <a:ext cx="8001000" cy="769441"/>
          </a:xfrm>
          <a:prstGeom prst="rect">
            <a:avLst/>
          </a:prstGeom>
          <a:noFill/>
        </p:spPr>
        <p:txBody>
          <a:bodyPr wrap="square" rtlCol="0">
            <a:spAutoFit/>
          </a:bodyPr>
          <a:lstStyle/>
          <a:p>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rPr>
              <a:t>Week at A Glance for </a:t>
            </a:r>
            <a:r>
              <a:rPr lang="en-US" sz="4400" dirty="0" smtClean="0">
                <a:ln w="18415" cmpd="sng">
                  <a:solidFill>
                    <a:srgbClr val="FFFFFF"/>
                  </a:solidFill>
                  <a:prstDash val="solid"/>
                </a:ln>
                <a:solidFill>
                  <a:schemeClr val="tx1">
                    <a:lumMod val="95000"/>
                    <a:lumOff val="5000"/>
                  </a:schemeClr>
                </a:solidFill>
                <a:effectLst>
                  <a:outerShdw blurRad="38100" dist="38100" dir="2700000" algn="tl">
                    <a:srgbClr val="000000">
                      <a:alpha val="43137"/>
                    </a:srgbClr>
                  </a:outerShdw>
                </a:effectLst>
                <a:latin typeface="Aharoni" pitchFamily="2" charset="-79"/>
                <a:cs typeface="Aharoni" pitchFamily="2" charset="-79"/>
              </a:rPr>
              <a:t>Science</a:t>
            </a:r>
            <a:endParaRPr lang="en-US" sz="4400" dirty="0">
              <a:ln w="18415" cmpd="sng">
                <a:solidFill>
                  <a:srgbClr val="FFFFFF"/>
                </a:solidFill>
                <a:prstDash val="solid"/>
              </a:ln>
              <a:solidFill>
                <a:schemeClr val="tx1">
                  <a:lumMod val="95000"/>
                  <a:lumOff val="5000"/>
                </a:schemeClr>
              </a:solidFill>
              <a:effectLst>
                <a:outerShdw blurRad="38100" dist="38100" dir="2700000" algn="tl">
                  <a:srgbClr val="000000">
                    <a:alpha val="43137"/>
                  </a:srgbClr>
                </a:outerShdw>
              </a:effectLst>
              <a:latin typeface="Aharoni" pitchFamily="2" charset="-79"/>
              <a:cs typeface="Aharoni" pitchFamily="2" charset="-79"/>
            </a:endParaRPr>
          </a:p>
        </p:txBody>
      </p:sp>
      <p:sp>
        <p:nvSpPr>
          <p:cNvPr id="6" name="TextBox 5"/>
          <p:cNvSpPr txBox="1"/>
          <p:nvPr/>
        </p:nvSpPr>
        <p:spPr>
          <a:xfrm>
            <a:off x="6019800" y="2590800"/>
            <a:ext cx="3124200" cy="1077218"/>
          </a:xfrm>
          <a:prstGeom prst="rect">
            <a:avLst/>
          </a:prstGeom>
          <a:noFill/>
        </p:spPr>
        <p:txBody>
          <a:bodyPr wrap="square" rtlCol="0">
            <a:spAutoFit/>
          </a:bodyPr>
          <a:lstStyle/>
          <a:p>
            <a:pPr algn="ctr"/>
            <a:r>
              <a:rPr lang="en-US" sz="3200" b="1" dirty="0" smtClean="0">
                <a:solidFill>
                  <a:srgbClr val="FFFF00"/>
                </a:solidFill>
                <a:latin typeface="Times New Roman" pitchFamily="18" charset="0"/>
                <a:cs typeface="Times New Roman" pitchFamily="18" charset="0"/>
              </a:rPr>
              <a:t>February</a:t>
            </a:r>
            <a:r>
              <a:rPr lang="en-US" sz="3200" b="1" dirty="0" smtClean="0">
                <a:solidFill>
                  <a:srgbClr val="FFFF00"/>
                </a:solidFill>
                <a:latin typeface="Times New Roman" pitchFamily="18" charset="0"/>
                <a:cs typeface="Times New Roman" pitchFamily="18" charset="0"/>
              </a:rPr>
              <a:t> </a:t>
            </a:r>
            <a:endParaRPr lang="en-US" sz="3200" b="1" dirty="0" smtClean="0">
              <a:solidFill>
                <a:srgbClr val="FFFF00"/>
              </a:solidFill>
              <a:latin typeface="Times New Roman" pitchFamily="18" charset="0"/>
              <a:cs typeface="Times New Roman" pitchFamily="18" charset="0"/>
            </a:endParaRPr>
          </a:p>
          <a:p>
            <a:pPr algn="ctr"/>
            <a:r>
              <a:rPr lang="en-US" sz="3200" b="1" dirty="0" smtClean="0">
                <a:solidFill>
                  <a:srgbClr val="FFFF00"/>
                </a:solidFill>
                <a:latin typeface="Times New Roman" pitchFamily="18" charset="0"/>
                <a:cs typeface="Times New Roman" pitchFamily="18" charset="0"/>
              </a:rPr>
              <a:t>6-10</a:t>
            </a:r>
            <a:endParaRPr lang="en-US" sz="3200" b="1" dirty="0" smtClean="0">
              <a:solidFill>
                <a:srgbClr val="FFFF00"/>
              </a:solidFill>
              <a:latin typeface="Times New Roman" pitchFamily="18" charset="0"/>
              <a:cs typeface="Times New Roman" pitchFamily="18" charset="0"/>
            </a:endParaRPr>
          </a:p>
        </p:txBody>
      </p:sp>
      <p:sp>
        <p:nvSpPr>
          <p:cNvPr id="7" name="TextBox 6"/>
          <p:cNvSpPr txBox="1"/>
          <p:nvPr/>
        </p:nvSpPr>
        <p:spPr>
          <a:xfrm>
            <a:off x="6477000" y="4800600"/>
            <a:ext cx="2438400" cy="1754326"/>
          </a:xfrm>
          <a:prstGeom prst="rect">
            <a:avLst/>
          </a:prstGeom>
          <a:noFill/>
        </p:spPr>
        <p:txBody>
          <a:bodyPr wrap="square" rtlCol="0">
            <a:spAutoFit/>
          </a:bodyPr>
          <a:lstStyle/>
          <a:p>
            <a:r>
              <a:rPr lang="en-US" sz="3600" dirty="0" smtClean="0">
                <a:solidFill>
                  <a:srgbClr val="92D050"/>
                </a:solidFill>
                <a:effectLst>
                  <a:outerShdw blurRad="38100" dist="38100" dir="2700000" algn="tl">
                    <a:srgbClr val="000000">
                      <a:alpha val="43137"/>
                    </a:srgbClr>
                  </a:outerShdw>
                </a:effectLst>
                <a:latin typeface="US" pitchFamily="82" charset="0"/>
              </a:rPr>
              <a:t>Weather and Climate</a:t>
            </a:r>
            <a:endParaRPr lang="en-US" sz="3600" dirty="0">
              <a:solidFill>
                <a:srgbClr val="92D050"/>
              </a:solidFill>
              <a:effectLst>
                <a:outerShdw blurRad="38100" dist="38100" dir="2700000" algn="tl">
                  <a:srgbClr val="000000">
                    <a:alpha val="43137"/>
                  </a:srgbClr>
                </a:outerShdw>
              </a:effectLst>
              <a:latin typeface="US"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838200"/>
            <a:ext cx="7315200" cy="1446550"/>
          </a:xfrm>
          <a:prstGeom prst="rect">
            <a:avLst/>
          </a:prstGeom>
          <a:noFill/>
        </p:spPr>
        <p:txBody>
          <a:bodyPr wrap="square" rtlCol="0">
            <a:spAutoFit/>
          </a:bodyPr>
          <a:lstStyle/>
          <a:p>
            <a:r>
              <a:rPr lang="en-US" sz="4400" dirty="0" smtClean="0"/>
              <a:t>Students will have 15 minutes of Homework each evening.</a:t>
            </a:r>
            <a:endParaRPr lang="en-US" sz="4400" dirty="0"/>
          </a:p>
        </p:txBody>
      </p:sp>
      <p:pic>
        <p:nvPicPr>
          <p:cNvPr id="3" name="Picture 2" descr="15-minutes-clock-icon-fifteen-minute-symbol-vector-20283818.jpg"/>
          <p:cNvPicPr>
            <a:picLocks noChangeAspect="1"/>
          </p:cNvPicPr>
          <p:nvPr/>
        </p:nvPicPr>
        <p:blipFill>
          <a:blip r:embed="rId3" cstate="print"/>
          <a:srcRect b="15686"/>
          <a:stretch>
            <a:fillRect/>
          </a:stretch>
        </p:blipFill>
        <p:spPr>
          <a:xfrm>
            <a:off x="990600" y="2971800"/>
            <a:ext cx="2474234" cy="2253009"/>
          </a:xfrm>
          <a:prstGeom prst="rect">
            <a:avLst/>
          </a:prstGeom>
        </p:spPr>
      </p:pic>
      <p:sp>
        <p:nvSpPr>
          <p:cNvPr id="4" name="TextBox 3"/>
          <p:cNvSpPr txBox="1"/>
          <p:nvPr/>
        </p:nvSpPr>
        <p:spPr>
          <a:xfrm>
            <a:off x="3962400" y="2819400"/>
            <a:ext cx="4191000" cy="3139321"/>
          </a:xfrm>
          <a:prstGeom prst="rect">
            <a:avLst/>
          </a:prstGeom>
          <a:noFill/>
        </p:spPr>
        <p:txBody>
          <a:bodyPr wrap="square" rtlCol="0">
            <a:spAutoFit/>
          </a:bodyPr>
          <a:lstStyle/>
          <a:p>
            <a:r>
              <a:rPr lang="en-US" dirty="0" smtClean="0"/>
              <a:t>4 Squares  (usually a drawing)</a:t>
            </a:r>
          </a:p>
          <a:p>
            <a:endParaRPr lang="en-US" dirty="0" smtClean="0"/>
          </a:p>
          <a:p>
            <a:r>
              <a:rPr lang="en-US" dirty="0" smtClean="0"/>
              <a:t>Rock Cycle Puzzle</a:t>
            </a:r>
          </a:p>
          <a:p>
            <a:endParaRPr lang="en-US" dirty="0" smtClean="0"/>
          </a:p>
          <a:p>
            <a:r>
              <a:rPr lang="en-US" dirty="0" smtClean="0"/>
              <a:t>Workbook Pages</a:t>
            </a:r>
          </a:p>
          <a:p>
            <a:endParaRPr lang="en-US" dirty="0" smtClean="0"/>
          </a:p>
          <a:p>
            <a:r>
              <a:rPr lang="en-US" dirty="0" err="1" smtClean="0"/>
              <a:t>Powerpoint</a:t>
            </a:r>
            <a:r>
              <a:rPr lang="en-US" dirty="0" smtClean="0"/>
              <a:t> Study Guides</a:t>
            </a:r>
          </a:p>
          <a:p>
            <a:endParaRPr lang="en-US" dirty="0" smtClean="0"/>
          </a:p>
          <a:p>
            <a:r>
              <a:rPr lang="en-US" dirty="0" smtClean="0"/>
              <a:t>Study Notes or Study Guides</a:t>
            </a:r>
          </a:p>
          <a:p>
            <a:endParaRPr lang="en-US" dirty="0" smtClean="0"/>
          </a:p>
          <a:p>
            <a:r>
              <a:rPr lang="en-US" dirty="0" smtClean="0"/>
              <a:t>Watch Videos from Week at a Glance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304800"/>
            <a:ext cx="6553200" cy="707886"/>
          </a:xfrm>
          <a:prstGeom prst="rect">
            <a:avLst/>
          </a:prstGeom>
          <a:noFill/>
        </p:spPr>
        <p:txBody>
          <a:bodyPr wrap="square" rtlCol="0">
            <a:spAutoFit/>
          </a:bodyPr>
          <a:lstStyle/>
          <a:p>
            <a:r>
              <a:rPr lang="en-US" sz="4000" dirty="0" smtClean="0">
                <a:latin typeface="Arial Black" pitchFamily="34" charset="0"/>
              </a:rPr>
              <a:t>February 6-10</a:t>
            </a:r>
            <a:endParaRPr lang="en-US" sz="4000" dirty="0">
              <a:latin typeface="Arial Black" pitchFamily="34" charset="0"/>
            </a:endParaRPr>
          </a:p>
        </p:txBody>
      </p:sp>
      <p:sp>
        <p:nvSpPr>
          <p:cNvPr id="5" name="Rectangle 4"/>
          <p:cNvSpPr/>
          <p:nvPr/>
        </p:nvSpPr>
        <p:spPr>
          <a:xfrm>
            <a:off x="304800" y="1219200"/>
            <a:ext cx="8839200" cy="4832092"/>
          </a:xfrm>
          <a:prstGeom prst="rect">
            <a:avLst/>
          </a:prstGeom>
        </p:spPr>
        <p:txBody>
          <a:bodyPr wrap="square">
            <a:spAutoFit/>
          </a:bodyPr>
          <a:lstStyle/>
          <a:p>
            <a:r>
              <a:rPr lang="en-US" sz="1400" b="1" dirty="0" smtClean="0"/>
              <a:t>S6E4. Obtain, evaluate, and communicate information about how the sun, land, and water affect climate and weather. </a:t>
            </a:r>
          </a:p>
          <a:p>
            <a:endParaRPr lang="en-US" sz="1400" dirty="0" smtClean="0"/>
          </a:p>
          <a:p>
            <a:r>
              <a:rPr lang="en-US" sz="1400" dirty="0" smtClean="0"/>
              <a:t>a. Analyze and interpret data to compare and contrast the composition of Earth’s atmospheric layers (including the ozone layer) and greenhouse gases. </a:t>
            </a:r>
          </a:p>
          <a:p>
            <a:endParaRPr lang="en-US" sz="1400" dirty="0" smtClean="0"/>
          </a:p>
          <a:p>
            <a:r>
              <a:rPr lang="en-US" sz="1400" dirty="0" smtClean="0"/>
              <a:t>(</a:t>
            </a:r>
            <a:r>
              <a:rPr lang="en-US" sz="1400" i="1" dirty="0" smtClean="0"/>
              <a:t>Clarification statement: Earth’s atmospheric layers include the troposphere, stratosphere, mesosphere, and thermosphere.) </a:t>
            </a:r>
          </a:p>
          <a:p>
            <a:endParaRPr lang="en-US" sz="1400" dirty="0" smtClean="0"/>
          </a:p>
          <a:p>
            <a:r>
              <a:rPr lang="en-US" sz="1400" dirty="0" smtClean="0"/>
              <a:t>b. Plan and carry out an investigation to demonstrate how energy from the sun transfers heat to air, land and water at different rates. </a:t>
            </a:r>
          </a:p>
          <a:p>
            <a:endParaRPr lang="en-US" sz="1400" dirty="0" smtClean="0"/>
          </a:p>
          <a:p>
            <a:r>
              <a:rPr lang="en-US" sz="1400" dirty="0" smtClean="0"/>
              <a:t>(</a:t>
            </a:r>
            <a:r>
              <a:rPr lang="en-US" sz="1400" i="1" dirty="0" smtClean="0"/>
              <a:t>Clarification statement: Heat transfer should include the processes of conduction, convection, and radiation.) </a:t>
            </a:r>
          </a:p>
          <a:p>
            <a:endParaRPr lang="en-US" sz="1400" dirty="0" smtClean="0"/>
          </a:p>
          <a:p>
            <a:r>
              <a:rPr lang="en-US" sz="1400" dirty="0" smtClean="0"/>
              <a:t>c. Develop a model demonstrating the interaction between unequal heating and the rotation of the Earth that causes local and global wind systems. </a:t>
            </a:r>
          </a:p>
          <a:p>
            <a:endParaRPr lang="en-US" sz="1400" dirty="0" smtClean="0"/>
          </a:p>
          <a:p>
            <a:r>
              <a:rPr lang="en-US" sz="1400" dirty="0" smtClean="0"/>
              <a:t>d. Construct an explanation of the relationship between air pressure, weather fronts, and air masses and meteorological events such as tornados and thunderstorms. </a:t>
            </a:r>
          </a:p>
          <a:p>
            <a:endParaRPr lang="en-US" sz="1400" dirty="0" smtClean="0"/>
          </a:p>
          <a:p>
            <a:r>
              <a:rPr lang="en-US" sz="1400" dirty="0" smtClean="0"/>
              <a:t>e. Analyze and interpret weather data to explain the effects of moisture evaporating from the ocean on weather patterns and weather events such as hurricanes.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The easiest way to think about the atmosphere above our planet is to imagine an invisible shield that protects our planet from all the bad stuff that floats around in the universe."/>
          <p:cNvPicPr>
            <a:picLocks noChangeAspect="1" noChangeArrowheads="1"/>
          </p:cNvPicPr>
          <p:nvPr/>
        </p:nvPicPr>
        <p:blipFill>
          <a:blip r:embed="rId3" cstate="print"/>
          <a:srcRect/>
          <a:stretch>
            <a:fillRect/>
          </a:stretch>
        </p:blipFill>
        <p:spPr bwMode="auto">
          <a:xfrm>
            <a:off x="1066800" y="228600"/>
            <a:ext cx="6934200" cy="624078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AutoShape 2" descr="transform faul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6564" name="AutoShape 4" descr="transform faul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2770" name="AutoShape 2" descr="Image shows what happens to the suns energy after it enters the atmosphe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6" name="Picture 5" descr="s8m3l10image3.jpg"/>
          <p:cNvPicPr>
            <a:picLocks noChangeAspect="1"/>
          </p:cNvPicPr>
          <p:nvPr/>
        </p:nvPicPr>
        <p:blipFill>
          <a:blip r:embed="rId3" cstate="print"/>
          <a:stretch>
            <a:fillRect/>
          </a:stretch>
        </p:blipFill>
        <p:spPr>
          <a:xfrm>
            <a:off x="1447800" y="762000"/>
            <a:ext cx="6527302" cy="476726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descr="Figure 34-6"/>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 name="Picture 3" descr="34-06.gif"/>
          <p:cNvPicPr>
            <a:picLocks noChangeAspect="1"/>
          </p:cNvPicPr>
          <p:nvPr/>
        </p:nvPicPr>
        <p:blipFill>
          <a:blip r:embed="rId3" cstate="print"/>
          <a:stretch>
            <a:fillRect/>
          </a:stretch>
        </p:blipFill>
        <p:spPr>
          <a:xfrm>
            <a:off x="1066800" y="838200"/>
            <a:ext cx="6957391" cy="48006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Ocean-Floor-PowerPoint-Diagram-Slide1"/>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1" name="Rectangle 3"/>
          <p:cNvSpPr>
            <a:spLocks noChangeArrowheads="1"/>
          </p:cNvSpPr>
          <p:nvPr/>
        </p:nvSpPr>
        <p:spPr bwMode="auto">
          <a:xfrm>
            <a:off x="0" y="0"/>
            <a:ext cx="5715000" cy="0"/>
          </a:xfrm>
          <a:prstGeom prst="rect">
            <a:avLst/>
          </a:prstGeom>
          <a:solidFill>
            <a:srgbClr val="FFFFFF"/>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EEEEEE"/>
                </a:solidFill>
                <a:effectLst/>
                <a:latin typeface="YouTube Noto"/>
                <a:cs typeface="Arial" pitchFamily="34" charset="0"/>
              </a:rPr>
              <a:t/>
            </a:r>
            <a:br>
              <a:rPr kumimoji="0" lang="en-US" sz="800" b="0" i="0" u="none" strike="noStrike" cap="none" normalizeH="0" baseline="0" smtClean="0">
                <a:ln>
                  <a:noFill/>
                </a:ln>
                <a:solidFill>
                  <a:srgbClr val="EEEEEE"/>
                </a:solidFill>
                <a:effectLst/>
                <a:latin typeface="YouTube Noto"/>
                <a:cs typeface="Arial" pitchFamily="34" charset="0"/>
              </a:rPr>
            </a:br>
            <a:endParaRPr kumimoji="0" lang="en-US" sz="800" b="0" i="0" u="none" strike="noStrike" cap="none" normalizeH="0" baseline="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2" name="Rectangle 4"/>
          <p:cNvSpPr>
            <a:spLocks noChangeArrowheads="1"/>
          </p:cNvSpPr>
          <p:nvPr/>
        </p:nvSpPr>
        <p:spPr bwMode="auto">
          <a:xfrm>
            <a:off x="0" y="0"/>
            <a:ext cx="5715000" cy="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3" name="Rectangle 5"/>
          <p:cNvSpPr>
            <a:spLocks noChangeArrowheads="1"/>
          </p:cNvSpPr>
          <p:nvPr/>
        </p:nvSpPr>
        <p:spPr bwMode="auto">
          <a:xfrm>
            <a:off x="0" y="0"/>
            <a:ext cx="5715000" cy="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4" name="Rectangle 6"/>
          <p:cNvSpPr>
            <a:spLocks noChangeArrowheads="1"/>
          </p:cNvSpPr>
          <p:nvPr/>
        </p:nvSpPr>
        <p:spPr bwMode="auto">
          <a:xfrm>
            <a:off x="0" y="0"/>
            <a:ext cx="9144000" cy="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5" name="Rectangle 7"/>
          <p:cNvSpPr>
            <a:spLocks noChangeArrowheads="1"/>
          </p:cNvSpPr>
          <p:nvPr/>
        </p:nvSpPr>
        <p:spPr bwMode="auto">
          <a:xfrm>
            <a:off x="0" y="0"/>
            <a:ext cx="9144000" cy="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6" name="Rectangle 8"/>
          <p:cNvSpPr>
            <a:spLocks noChangeArrowheads="1"/>
          </p:cNvSpPr>
          <p:nvPr/>
        </p:nvSpPr>
        <p:spPr bwMode="auto">
          <a:xfrm>
            <a:off x="0" y="0"/>
            <a:ext cx="5500688" cy="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9" name="AutoShape 11" descr="Typical Marine Topograph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8674" name="AutoShape 2" descr="Boiling water in a heated vessel undergoing conduction, convection, and radia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6" name="Picture 15" descr="heat-transfer-methods-1-768x560.jpg"/>
          <p:cNvPicPr>
            <a:picLocks noChangeAspect="1"/>
          </p:cNvPicPr>
          <p:nvPr/>
        </p:nvPicPr>
        <p:blipFill>
          <a:blip r:embed="rId3" cstate="print"/>
          <a:stretch>
            <a:fillRect/>
          </a:stretch>
        </p:blipFill>
        <p:spPr>
          <a:xfrm>
            <a:off x="838200" y="609600"/>
            <a:ext cx="7315200" cy="53340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AutoShape 2" descr="Modes of heat transf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4278" name="AutoShape 6" descr="Global wind belts inculding hadley cells, mid-latitude cells, polar cells, polar easteries, polar front, westerlies, trade winds, and equatorial low wind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 name="Picture 4" descr="Hadley-Cell_0.jpg"/>
          <p:cNvPicPr>
            <a:picLocks noChangeAspect="1"/>
          </p:cNvPicPr>
          <p:nvPr/>
        </p:nvPicPr>
        <p:blipFill>
          <a:blip r:embed="rId3" cstate="print"/>
          <a:stretch>
            <a:fillRect/>
          </a:stretch>
        </p:blipFill>
        <p:spPr>
          <a:xfrm>
            <a:off x="3733800" y="838200"/>
            <a:ext cx="4922916" cy="4267200"/>
          </a:xfrm>
          <a:prstGeom prst="rect">
            <a:avLst/>
          </a:prstGeom>
        </p:spPr>
      </p:pic>
      <p:sp>
        <p:nvSpPr>
          <p:cNvPr id="6" name="Rectangle 5"/>
          <p:cNvSpPr/>
          <p:nvPr/>
        </p:nvSpPr>
        <p:spPr>
          <a:xfrm>
            <a:off x="304800" y="533400"/>
            <a:ext cx="3200400" cy="5632311"/>
          </a:xfrm>
          <a:prstGeom prst="rect">
            <a:avLst/>
          </a:prstGeom>
        </p:spPr>
        <p:txBody>
          <a:bodyPr wrap="square">
            <a:spAutoFit/>
          </a:bodyPr>
          <a:lstStyle/>
          <a:p>
            <a:pPr fontAlgn="base"/>
            <a:r>
              <a:rPr lang="en-US" b="1" dirty="0" smtClean="0"/>
              <a:t>Global Wind Explained</a:t>
            </a:r>
          </a:p>
          <a:p>
            <a:pPr fontAlgn="base"/>
            <a:r>
              <a:rPr lang="en-US" dirty="0" smtClean="0"/>
              <a:t>The illustration below portrays the global wind belts, three in each hemisphere. Note that the U.S. lies primarily in the Westerly Wind Belt with prevailing winds from the west. Each of these wind belts represents a "cell" that circulates air through the atmosphere from the surface to high altitudes and back again. The cells on either side of the Equator are called Hadley cells and give rise to the Trade Winds at Earth's surface. How do we explain this pattern of global winds and how does it influence precipitation?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photo obtained from  quizlet com website"/>
          <p:cNvPicPr>
            <a:picLocks noChangeAspect="1" noChangeArrowheads="1"/>
          </p:cNvPicPr>
          <p:nvPr/>
        </p:nvPicPr>
        <p:blipFill>
          <a:blip r:embed="rId3" cstate="print"/>
          <a:srcRect/>
          <a:stretch>
            <a:fillRect/>
          </a:stretch>
        </p:blipFill>
        <p:spPr bwMode="auto">
          <a:xfrm>
            <a:off x="1295400" y="609600"/>
            <a:ext cx="6667500" cy="523875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3491</TotalTime>
  <Words>352</Words>
  <Application>Microsoft Office PowerPoint</Application>
  <PresentationFormat>On-screen Show (4:3)</PresentationFormat>
  <Paragraphs>45</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Paper</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Sylvia Porter</dc:creator>
  <cp:lastModifiedBy>Sylvia Porter</cp:lastModifiedBy>
  <cp:revision>97</cp:revision>
  <dcterms:created xsi:type="dcterms:W3CDTF">2022-08-17T18:07:01Z</dcterms:created>
  <dcterms:modified xsi:type="dcterms:W3CDTF">2023-02-05T23:19:14Z</dcterms:modified>
</cp:coreProperties>
</file>